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2" r:id="rId8"/>
    <p:sldMasterId id="2147483765" r:id="rId9"/>
    <p:sldMasterId id="2147483778" r:id="rId10"/>
    <p:sldMasterId id="2147483791" r:id="rId11"/>
    <p:sldMasterId id="2147483804" r:id="rId12"/>
    <p:sldMasterId id="2147483817" r:id="rId13"/>
    <p:sldMasterId id="2147483830" r:id="rId14"/>
  </p:sldMasterIdLst>
  <p:notesMasterIdLst>
    <p:notesMasterId r:id="rId27"/>
  </p:notesMasterIdLst>
  <p:sldIdLst>
    <p:sldId id="256" r:id="rId15"/>
    <p:sldId id="265" r:id="rId16"/>
    <p:sldId id="257" r:id="rId17"/>
    <p:sldId id="258" r:id="rId18"/>
    <p:sldId id="259" r:id="rId19"/>
    <p:sldId id="261" r:id="rId20"/>
    <p:sldId id="262" r:id="rId21"/>
    <p:sldId id="263" r:id="rId22"/>
    <p:sldId id="264" r:id="rId23"/>
    <p:sldId id="266" r:id="rId24"/>
    <p:sldId id="267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9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move the slide</a:t>
            </a:r>
          </a:p>
        </p:txBody>
      </p:sp>
      <p:sp>
        <p:nvSpPr>
          <p:cNvPr id="693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694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/>
            <a:fld id="{3EE62AA4-EBFE-4E28-861C-472B7304E5AF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pPr algn="r"/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99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A51545E8-C78C-4A25-B9C8-2848A4560DDA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pPr algn="r"/>
              <a:t>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4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448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http://www.dvinainform.ru/news/2005/03/21/23406.shtml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49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BC784DF9-5715-4041-8FD0-AF1EA990249C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pPr algn="r"/>
              <a:t>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4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448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http://www.dzhmao.ru/health/prophylaxis/traumatism.php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48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Столб - http://moscow-live.ru/incident/10713-avarija-v-moskve-6-postradavshikh-iz-nikh-2.html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48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2 рис -http://moscow-live.ru/2008/04/20/v-dtp-s-uchastiem-marshrutki-postradali.html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48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3 рис - http://moscow-live.ru/incident/11942-na-bogorodskom-valu-vnedorozhnik-sbil-rebyonka-i.html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70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46DD1A3C-0B18-41F6-A87D-7D153847E1C9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pPr algn="r"/>
              <a:t>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4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448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http://www.dzhmao.ru/health/prophylaxis/traumatism.php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48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1 рис - http://www.gorod.lv/novosti/foto/70606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11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0E9FEB37-7779-45FD-8C23-03718A34E319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pPr algn="r"/>
              <a:t>8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4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448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http://www.dzhmao.ru/health/prophylaxis/traumatism.php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46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3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9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0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34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38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39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40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41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83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87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88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89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90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16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0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2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6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7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8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9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5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3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0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1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6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7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8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07202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5812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396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6900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6404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26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4467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471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258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471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71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43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91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92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83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89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0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1176480" y="915480"/>
            <a:ext cx="679896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1176480" y="4290120"/>
            <a:ext cx="67989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4660560" y="249048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117648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 type="body"/>
          </p:nvPr>
        </p:nvSpPr>
        <p:spPr>
          <a:xfrm>
            <a:off x="4660560" y="4290120"/>
            <a:ext cx="33177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47544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5774400" y="249048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 type="body"/>
          </p:nvPr>
        </p:nvSpPr>
        <p:spPr>
          <a:xfrm>
            <a:off x="117648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 type="body"/>
          </p:nvPr>
        </p:nvSpPr>
        <p:spPr>
          <a:xfrm>
            <a:off x="347544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 type="body"/>
          </p:nvPr>
        </p:nvSpPr>
        <p:spPr>
          <a:xfrm>
            <a:off x="5774400" y="4290120"/>
            <a:ext cx="2189160" cy="16430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subTitle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  <a:spcAft>
                <a:spcPts val="598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0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9" name="Picture 7" descr="SD-PanelTitle-R1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0" name="Group 2"/>
            <p:cNvGrpSpPr/>
            <p:nvPr/>
          </p:nvGrpSpPr>
          <p:grpSpPr>
            <a:xfrm>
              <a:off x="1511640" y="1511640"/>
              <a:ext cx="6126120" cy="3840480"/>
              <a:chOff x="1511640" y="1511640"/>
              <a:chExt cx="6126120" cy="3840480"/>
            </a:xfrm>
          </p:grpSpPr>
          <p:pic>
            <p:nvPicPr>
              <p:cNvPr id="51" name="Rectangle 10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1511640" y="1511640"/>
                <a:ext cx="6126120" cy="38404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2" name="CustomShape 3"/>
              <p:cNvSpPr/>
              <p:nvPr/>
            </p:nvSpPr>
            <p:spPr>
              <a:xfrm>
                <a:off x="1515240" y="1519920"/>
                <a:ext cx="6112800" cy="38185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53" name="Picture 11" descr="HDRibbonTitle-UniformTrim.png"/>
            <p:cNvPicPr/>
            <p:nvPr/>
          </p:nvPicPr>
          <p:blipFill>
            <a:blip r:embed="rId17" cstate="print"/>
            <a:srcRect r="47963"/>
            <a:stretch/>
          </p:blipFill>
          <p:spPr>
            <a:xfrm>
              <a:off x="0" y="3128400"/>
              <a:ext cx="16639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2" descr="HDRibbonTitle-UniformTrim.png"/>
            <p:cNvPicPr/>
            <p:nvPr/>
          </p:nvPicPr>
          <p:blipFill>
            <a:blip r:embed="rId17" cstate="print"/>
            <a:srcRect r="47963"/>
            <a:stretch/>
          </p:blipFill>
          <p:spPr>
            <a:xfrm>
              <a:off x="7480080" y="3128400"/>
              <a:ext cx="16639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5" name="Line 4"/>
          <p:cNvSpPr/>
          <p:nvPr/>
        </p:nvSpPr>
        <p:spPr>
          <a:xfrm>
            <a:off x="2019240" y="3471840"/>
            <a:ext cx="511344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58" name="PlaceHolder 7"/>
          <p:cNvSpPr>
            <a:spLocks noGrp="1"/>
          </p:cNvSpPr>
          <p:nvPr>
            <p:ph type="dt"/>
          </p:nvPr>
        </p:nvSpPr>
        <p:spPr>
          <a:xfrm>
            <a:off x="6065640" y="5054760"/>
            <a:ext cx="67284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8"/>
          <p:cNvSpPr>
            <a:spLocks noGrp="1"/>
          </p:cNvSpPr>
          <p:nvPr>
            <p:ph type="ftr"/>
          </p:nvPr>
        </p:nvSpPr>
        <p:spPr>
          <a:xfrm>
            <a:off x="1922040" y="5054760"/>
            <a:ext cx="406404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9"/>
          <p:cNvSpPr>
            <a:spLocks noGrp="1"/>
          </p:cNvSpPr>
          <p:nvPr>
            <p:ph type="sldNum"/>
          </p:nvPr>
        </p:nvSpPr>
        <p:spPr>
          <a:xfrm>
            <a:off x="6816240" y="5054760"/>
            <a:ext cx="4143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F60C5C1F-1419-4834-A122-EE636D3E2CB0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492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93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494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95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496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7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8" name="CustomShape 4"/>
          <p:cNvSpPr/>
          <p:nvPr/>
        </p:nvSpPr>
        <p:spPr>
          <a:xfrm>
            <a:off x="878040" y="896760"/>
            <a:ext cx="457200" cy="58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r>
              <a:rPr lang="en-US" sz="8000" b="0" strike="noStrike" spc="-1">
                <a:solidFill>
                  <a:srgbClr val="000000"/>
                </a:solidFill>
                <a:latin typeface="Arial"/>
              </a:rPr>
              <a:t>“</a:t>
            </a:r>
          </a:p>
        </p:txBody>
      </p:sp>
      <p:sp>
        <p:nvSpPr>
          <p:cNvPr id="499" name="CustomShape 5"/>
          <p:cNvSpPr/>
          <p:nvPr/>
        </p:nvSpPr>
        <p:spPr>
          <a:xfrm>
            <a:off x="7650000" y="2608200"/>
            <a:ext cx="457200" cy="58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/>
            <a:r>
              <a:rPr lang="en-US" sz="8000" b="0" strike="noStrike" spc="-1">
                <a:solidFill>
                  <a:srgbClr val="000000"/>
                </a:solidFill>
                <a:latin typeface="Arial"/>
              </a:rPr>
              <a:t>”</a:t>
            </a:r>
          </a:p>
        </p:txBody>
      </p:sp>
      <p:sp>
        <p:nvSpPr>
          <p:cNvPr id="500" name="Line 6"/>
          <p:cNvSpPr/>
          <p:nvPr/>
        </p:nvSpPr>
        <p:spPr>
          <a:xfrm>
            <a:off x="1278000" y="3429000"/>
            <a:ext cx="659592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PlaceHolder 7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502" name="PlaceHolder 8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503" name="PlaceHolder 9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10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11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DCAD4D0A-9569-48AF-A53C-B8DFF422EE0B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543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44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545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46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547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8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49" name="Line 4"/>
          <p:cNvSpPr/>
          <p:nvPr/>
        </p:nvSpPr>
        <p:spPr>
          <a:xfrm>
            <a:off x="1278000" y="3429000"/>
            <a:ext cx="660708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0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551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552" name="PlaceHolder 7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8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9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1456FFBD-0F91-4AFF-A6BC-7B63EAE8A53F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592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93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594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95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596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7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98" name="Line 4"/>
          <p:cNvSpPr/>
          <p:nvPr/>
        </p:nvSpPr>
        <p:spPr>
          <a:xfrm>
            <a:off x="1278000" y="2354400"/>
            <a:ext cx="660708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600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601" name="PlaceHolder 7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8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9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EFFB9F35-814D-4CD2-8370-77CCB50D9670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641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42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643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44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645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6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47" name="Line 4"/>
          <p:cNvSpPr/>
          <p:nvPr/>
        </p:nvSpPr>
        <p:spPr>
          <a:xfrm>
            <a:off x="6245280" y="906480"/>
            <a:ext cx="0" cy="496872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649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650" name="PlaceHolder 7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PlaceHolder 8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9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C81E8431-E298-41D1-BF32-B97D0E754681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46F6FF6-12D2-4947-BFF6-3AE2BD75300F}" type="slidenum">
              <a:rPr lang="ru-RU" sz="1000" b="0" strike="noStrike" spc="-1" smtClean="0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98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9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100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1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102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4" name="Line 4"/>
          <p:cNvSpPr/>
          <p:nvPr/>
        </p:nvSpPr>
        <p:spPr>
          <a:xfrm>
            <a:off x="1278000" y="2355840"/>
            <a:ext cx="659592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106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107" name="PlaceHolder 7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8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9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7A9F75F2-A751-46F3-8A30-5E7E0B0379F4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147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48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149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0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151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3" name="Line 4"/>
          <p:cNvSpPr/>
          <p:nvPr/>
        </p:nvSpPr>
        <p:spPr>
          <a:xfrm>
            <a:off x="1278000" y="3598920"/>
            <a:ext cx="659592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156" name="PlaceHolder 7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8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9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FAFEB5FA-5EBB-4E6B-901E-AEAF3C6FB16B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196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97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198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99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200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1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2" name="Line 4"/>
          <p:cNvSpPr/>
          <p:nvPr/>
        </p:nvSpPr>
        <p:spPr>
          <a:xfrm>
            <a:off x="1278000" y="2355840"/>
            <a:ext cx="659592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205" name="PlaceHolder 7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8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9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587C927B-351E-4740-9D41-30FCC8519224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245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46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247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48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249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0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1" name="Line 4"/>
          <p:cNvSpPr/>
          <p:nvPr/>
        </p:nvSpPr>
        <p:spPr>
          <a:xfrm>
            <a:off x="1278000" y="2354400"/>
            <a:ext cx="659592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254" name="PlaceHolder 7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8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9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EF4D2BC7-4811-4887-A9D8-3692D57E3AB5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294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95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296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97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298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9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0" name="Line 4"/>
          <p:cNvSpPr/>
          <p:nvPr/>
        </p:nvSpPr>
        <p:spPr>
          <a:xfrm>
            <a:off x="1278000" y="2354400"/>
            <a:ext cx="659592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303" name="PlaceHolder 7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8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9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03616346-8768-4447-86BE-4037840AA9C6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343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44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345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46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347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8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9" name="Line 4"/>
          <p:cNvSpPr/>
          <p:nvPr/>
        </p:nvSpPr>
        <p:spPr>
          <a:xfrm>
            <a:off x="1278000" y="2913120"/>
            <a:ext cx="233352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351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352" name="PlaceHolder 7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8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9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CEE68E67-2163-428D-BE75-85D1593926C8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392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93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394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95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396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7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8" name="Line 4"/>
          <p:cNvSpPr/>
          <p:nvPr/>
        </p:nvSpPr>
        <p:spPr>
          <a:xfrm>
            <a:off x="1278000" y="4140360"/>
            <a:ext cx="660708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PlaceHolder 5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400" name="PlaceHolder 6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401" name="PlaceHolder 7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8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9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4B25F277-4BEF-497F-9670-306C5F662D05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1"/>
          <p:cNvGrpSpPr/>
          <p:nvPr/>
        </p:nvGrpSpPr>
        <p:grpSpPr>
          <a:xfrm>
            <a:off x="0" y="0"/>
            <a:ext cx="9151920" cy="6858000"/>
            <a:chOff x="0" y="0"/>
            <a:chExt cx="9151920" cy="6858000"/>
          </a:xfrm>
        </p:grpSpPr>
        <p:pic>
          <p:nvPicPr>
            <p:cNvPr id="441" name="Picture 7" descr="SD-PanelContent.png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9143640" cy="6858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42" name="Group 2"/>
            <p:cNvGrpSpPr/>
            <p:nvPr/>
          </p:nvGrpSpPr>
          <p:grpSpPr>
            <a:xfrm>
              <a:off x="548280" y="536400"/>
              <a:ext cx="8058600" cy="5772960"/>
              <a:chOff x="548280" y="536400"/>
              <a:chExt cx="8058600" cy="5772960"/>
            </a:xfrm>
          </p:grpSpPr>
          <p:pic>
            <p:nvPicPr>
              <p:cNvPr id="443" name="Rectangle 8"/>
              <p:cNvPicPr/>
              <p:nvPr/>
            </p:nvPicPr>
            <p:blipFill>
              <a:blip r:embed="rId16" cstate="print"/>
              <a:stretch/>
            </p:blipFill>
            <p:spPr>
              <a:xfrm>
                <a:off x="548280" y="536400"/>
                <a:ext cx="8058600" cy="5772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44" name="CustomShape 3"/>
              <p:cNvSpPr/>
              <p:nvPr/>
            </p:nvSpPr>
            <p:spPr>
              <a:xfrm>
                <a:off x="553320" y="542520"/>
                <a:ext cx="8039520" cy="5756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445" name="Picture 9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6" name="Picture 10" descr="HDRibbonContent-UniformTrim.png"/>
            <p:cNvPicPr/>
            <p:nvPr/>
          </p:nvPicPr>
          <p:blipFill>
            <a:blip r:embed="rId17" cstate="print"/>
            <a:srcRect r="14236"/>
            <a:stretch/>
          </p:blipFill>
          <p:spPr>
            <a:xfrm>
              <a:off x="8466480" y="3128400"/>
              <a:ext cx="68544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47" name="CustomShape 4"/>
          <p:cNvSpPr/>
          <p:nvPr/>
        </p:nvSpPr>
        <p:spPr>
          <a:xfrm>
            <a:off x="849240" y="905040"/>
            <a:ext cx="457200" cy="58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r>
              <a:rPr lang="en-US" sz="7200" b="0" strike="noStrike" spc="-1">
                <a:solidFill>
                  <a:srgbClr val="000000"/>
                </a:solidFill>
                <a:latin typeface="Arial"/>
              </a:rPr>
              <a:t>“</a:t>
            </a:r>
          </a:p>
        </p:txBody>
      </p:sp>
      <p:sp>
        <p:nvSpPr>
          <p:cNvPr id="448" name="CustomShape 5"/>
          <p:cNvSpPr/>
          <p:nvPr/>
        </p:nvSpPr>
        <p:spPr>
          <a:xfrm>
            <a:off x="7634160" y="2827440"/>
            <a:ext cx="457200" cy="58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/>
            <a:r>
              <a:rPr lang="en-US" sz="7200" b="0" strike="noStrike" spc="-1">
                <a:solidFill>
                  <a:srgbClr val="000000"/>
                </a:solidFill>
                <a:latin typeface="Arial"/>
              </a:rPr>
              <a:t>”</a:t>
            </a:r>
          </a:p>
        </p:txBody>
      </p:sp>
      <p:sp>
        <p:nvSpPr>
          <p:cNvPr id="449" name="Line 6"/>
          <p:cNvSpPr/>
          <p:nvPr/>
        </p:nvSpPr>
        <p:spPr>
          <a:xfrm>
            <a:off x="1278000" y="4140360"/>
            <a:ext cx="6595920" cy="0"/>
          </a:xfrm>
          <a:prstGeom prst="line">
            <a:avLst/>
          </a:prstGeom>
          <a:ln w="1584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PlaceHolder 7"/>
          <p:cNvSpPr>
            <a:spLocks noGrp="1"/>
          </p:cNvSpPr>
          <p:nvPr>
            <p:ph type="title"/>
          </p:nvPr>
        </p:nvSpPr>
        <p:spPr>
          <a:xfrm>
            <a:off x="1176480" y="915480"/>
            <a:ext cx="6798960" cy="1303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262626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451" name="PlaceHolder 8"/>
          <p:cNvSpPr>
            <a:spLocks noGrp="1"/>
          </p:cNvSpPr>
          <p:nvPr>
            <p:ph type="body"/>
          </p:nvPr>
        </p:nvSpPr>
        <p:spPr>
          <a:xfrm>
            <a:off x="1176480" y="2490480"/>
            <a:ext cx="6798960" cy="344484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285480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Second Outline Level</a:t>
            </a:r>
          </a:p>
          <a:p>
            <a:pPr marL="1199880" lvl="2" indent="-28548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Third Outline Level</a:t>
            </a:r>
          </a:p>
          <a:p>
            <a:pPr marL="1542960" lvl="3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Fourth Outline Level</a:t>
            </a:r>
          </a:p>
          <a:p>
            <a:pPr marL="2000160" lvl="4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Fifth Outline Level</a:t>
            </a:r>
          </a:p>
          <a:p>
            <a:pPr marL="2000160" lvl="5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Sixth Outline Level</a:t>
            </a:r>
          </a:p>
          <a:p>
            <a:pPr marL="2000160" lvl="6" indent="-171360">
              <a:spcBef>
                <a:spcPts val="598"/>
              </a:spcBef>
              <a:spcAft>
                <a:spcPts val="598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Seventh Outline Level</a:t>
            </a:r>
          </a:p>
        </p:txBody>
      </p:sp>
      <p:sp>
        <p:nvSpPr>
          <p:cNvPr id="452" name="PlaceHolder 9"/>
          <p:cNvSpPr>
            <a:spLocks noGrp="1"/>
          </p:cNvSpPr>
          <p:nvPr>
            <p:ph type="dt"/>
          </p:nvPr>
        </p:nvSpPr>
        <p:spPr>
          <a:xfrm>
            <a:off x="6356520" y="5961240"/>
            <a:ext cx="114912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10"/>
          <p:cNvSpPr>
            <a:spLocks noGrp="1"/>
          </p:cNvSpPr>
          <p:nvPr>
            <p:ph type="ftr"/>
          </p:nvPr>
        </p:nvSpPr>
        <p:spPr>
          <a:xfrm>
            <a:off x="1176120" y="5961240"/>
            <a:ext cx="510516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11"/>
          <p:cNvSpPr>
            <a:spLocks noGrp="1"/>
          </p:cNvSpPr>
          <p:nvPr>
            <p:ph type="sldNum"/>
          </p:nvPr>
        </p:nvSpPr>
        <p:spPr>
          <a:xfrm>
            <a:off x="7580160" y="5961240"/>
            <a:ext cx="395280" cy="279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08186EF1-2373-41A1-97AF-050D60775494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Picture 4"/>
          <p:cNvPicPr/>
          <p:nvPr/>
        </p:nvPicPr>
        <p:blipFill>
          <a:blip r:embed="rId3" cstate="print"/>
          <a:stretch/>
        </p:blipFill>
        <p:spPr>
          <a:xfrm>
            <a:off x="259080" y="259080"/>
            <a:ext cx="8624760" cy="6309360"/>
          </a:xfrm>
          <a:prstGeom prst="rect">
            <a:avLst/>
          </a:prstGeom>
          <a:ln>
            <a:noFill/>
          </a:ln>
        </p:spPr>
      </p:pic>
      <p:sp>
        <p:nvSpPr>
          <p:cNvPr id="697" name="CustomShape 1"/>
          <p:cNvSpPr/>
          <p:nvPr/>
        </p:nvSpPr>
        <p:spPr>
          <a:xfrm>
            <a:off x="410940" y="457200"/>
            <a:ext cx="8321040" cy="13256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CBC2"/>
              </a:gs>
            </a:gsLst>
            <a:path path="rect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4000" b="1" strike="noStrike" spc="-1" dirty="0" smtClean="0">
                <a:solidFill>
                  <a:srgbClr val="FF0000"/>
                </a:solidFill>
                <a:latin typeface="Arial"/>
              </a:rPr>
              <a:t>Дорожно-транспортный травматизм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Рисунок 1"/>
          <p:cNvPicPr/>
          <p:nvPr/>
        </p:nvPicPr>
        <p:blipFill>
          <a:blip r:embed="rId2" cstate="print"/>
          <a:stretch/>
        </p:blipFill>
        <p:spPr>
          <a:xfrm>
            <a:off x="371520" y="457200"/>
            <a:ext cx="4048200" cy="6019920"/>
          </a:xfrm>
          <a:prstGeom prst="rect">
            <a:avLst/>
          </a:prstGeom>
          <a:ln>
            <a:noFill/>
          </a:ln>
        </p:spPr>
      </p:pic>
      <p:sp>
        <p:nvSpPr>
          <p:cNvPr id="725" name="CustomShape 1"/>
          <p:cNvSpPr/>
          <p:nvPr/>
        </p:nvSpPr>
        <p:spPr>
          <a:xfrm>
            <a:off x="4709340" y="285120"/>
            <a:ext cx="4190760" cy="378783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ПОМНИТЕ!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Воспитатели – недоучили,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Родители – недосмотрели,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ГИБДД –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недоорганизовала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Водитель – не среагировал,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а в результате – </a:t>
            </a:r>
            <a:endParaRPr lang="ru-RU" sz="2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</a:rPr>
              <a:t>ребенок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пострадал в дорожно-транспортном происшествии.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6" name="Рисунок 3"/>
          <p:cNvPicPr/>
          <p:nvPr/>
        </p:nvPicPr>
        <p:blipFill>
          <a:blip r:embed="rId3" cstate="print"/>
          <a:stretch/>
        </p:blipFill>
        <p:spPr>
          <a:xfrm>
            <a:off x="4998960" y="4343400"/>
            <a:ext cx="3611520" cy="200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CustomShape 1"/>
          <p:cNvSpPr/>
          <p:nvPr/>
        </p:nvSpPr>
        <p:spPr>
          <a:xfrm>
            <a:off x="502800" y="487560"/>
            <a:ext cx="8077320" cy="323383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Чтобы ваш ребёнок не попал в  опасную ситуацию на дорогах, он должен уметь:                                                                                    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sz="240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strike="noStrike" spc="-1" dirty="0" smtClean="0">
                <a:solidFill>
                  <a:srgbClr val="000000"/>
                </a:solidFill>
                <a:latin typeface="Arial"/>
              </a:rPr>
              <a:t>наблюдать </a:t>
            </a:r>
            <a:r>
              <a:rPr lang="ru-RU" sz="2400" strike="noStrike" spc="-1" dirty="0">
                <a:solidFill>
                  <a:srgbClr val="000000"/>
                </a:solidFill>
                <a:latin typeface="Arial"/>
              </a:rPr>
              <a:t>за </a:t>
            </a:r>
            <a:r>
              <a:rPr lang="ru-RU" sz="2400" strike="noStrike" spc="-1" dirty="0" smtClean="0">
                <a:solidFill>
                  <a:srgbClr val="000000"/>
                </a:solidFill>
                <a:latin typeface="Arial"/>
              </a:rPr>
              <a:t>дорогой;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strike="noStrike" spc="-1" dirty="0" smtClean="0">
                <a:solidFill>
                  <a:srgbClr val="000000"/>
                </a:solidFill>
                <a:latin typeface="Arial"/>
              </a:rPr>
              <a:t>правильно </a:t>
            </a:r>
            <a:r>
              <a:rPr lang="ru-RU" sz="2400" strike="noStrike" spc="-1" dirty="0">
                <a:solidFill>
                  <a:srgbClr val="000000"/>
                </a:solidFill>
                <a:latin typeface="Arial"/>
              </a:rPr>
              <a:t>оценивать дорожную обстановку</a:t>
            </a:r>
            <a:r>
              <a:rPr lang="ru-RU" sz="2400" strike="noStrike" spc="-1" dirty="0" smtClean="0">
                <a:solidFill>
                  <a:srgbClr val="000000"/>
                </a:solidFill>
                <a:latin typeface="Arial"/>
              </a:rPr>
              <a:t>;</a:t>
            </a:r>
            <a:r>
              <a:rPr lang="ru-RU" sz="240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en-US" sz="240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strike="noStrike" spc="-1" dirty="0" smtClean="0">
                <a:solidFill>
                  <a:srgbClr val="000000"/>
                </a:solidFill>
                <a:latin typeface="Arial"/>
              </a:rPr>
              <a:t>видеть</a:t>
            </a:r>
            <a:r>
              <a:rPr lang="ru-RU" sz="2400" strike="noStrike" spc="-1" dirty="0">
                <a:solidFill>
                  <a:srgbClr val="000000"/>
                </a:solidFill>
                <a:latin typeface="Arial"/>
              </a:rPr>
              <a:t>, слушать, предвидеть, избегать опасность.</a:t>
            </a:r>
            <a:endParaRPr lang="en-US" sz="240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1" name="Picture 4" descr="http://kaz2.docdat.com/pars_docs/refs/127/126858/126858_html_3d091127.jpg"/>
          <p:cNvPicPr/>
          <p:nvPr/>
        </p:nvPicPr>
        <p:blipFill>
          <a:blip r:embed="rId2" cstate="print"/>
          <a:stretch/>
        </p:blipFill>
        <p:spPr>
          <a:xfrm>
            <a:off x="4724280" y="3703680"/>
            <a:ext cx="3638520" cy="2625840"/>
          </a:xfrm>
          <a:prstGeom prst="rect">
            <a:avLst/>
          </a:prstGeom>
          <a:ln>
            <a:noFill/>
          </a:ln>
        </p:spPr>
      </p:pic>
      <p:pic>
        <p:nvPicPr>
          <p:cNvPr id="732" name="Picture 10" descr="http://kbr.news-r.ru.images.1c-bitrix-cdn.ru/upload/iblock/651/651a5db1da5bee666051e765f201c35a.jpg?139558729137292"/>
          <p:cNvPicPr/>
          <p:nvPr/>
        </p:nvPicPr>
        <p:blipFill>
          <a:blip r:embed="rId3" cstate="print"/>
          <a:stretch/>
        </p:blipFill>
        <p:spPr>
          <a:xfrm>
            <a:off x="701040" y="3721395"/>
            <a:ext cx="3410520" cy="262540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37584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Рисунок 1"/>
          <p:cNvPicPr>
            <a:picLocks noChangeAspect="1"/>
          </p:cNvPicPr>
          <p:nvPr/>
        </p:nvPicPr>
        <p:blipFill rotWithShape="1">
          <a:blip r:embed="rId2" cstate="print"/>
          <a:srcRect l="4779" t="24882" r="3424" b="5316"/>
          <a:stretch/>
        </p:blipFill>
        <p:spPr>
          <a:xfrm>
            <a:off x="438098" y="655320"/>
            <a:ext cx="8269635" cy="544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CustomShape 1"/>
          <p:cNvSpPr/>
          <p:nvPr/>
        </p:nvSpPr>
        <p:spPr>
          <a:xfrm>
            <a:off x="533520" y="380880"/>
            <a:ext cx="7924680" cy="192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Травматизм при дорожно-транспортных происшествиях обусловлен большим комплексом причин. Каждый год на дорогах гибнет около 40 тысяч человек и еще около 300 тысяч получают травмы и нередко становятся инвалидами.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9" name="Picture 6"/>
          <p:cNvPicPr/>
          <p:nvPr/>
        </p:nvPicPr>
        <p:blipFill>
          <a:blip r:embed="rId3" cstate="print"/>
          <a:stretch/>
        </p:blipFill>
        <p:spPr>
          <a:xfrm>
            <a:off x="426600" y="2484000"/>
            <a:ext cx="3048120" cy="2286000"/>
          </a:xfrm>
          <a:prstGeom prst="rect">
            <a:avLst/>
          </a:prstGeom>
          <a:ln>
            <a:noFill/>
          </a:ln>
        </p:spPr>
      </p:pic>
      <p:pic>
        <p:nvPicPr>
          <p:cNvPr id="700" name="Picture 7"/>
          <p:cNvPicPr/>
          <p:nvPr/>
        </p:nvPicPr>
        <p:blipFill>
          <a:blip r:embed="rId4" cstate="print"/>
          <a:stretch/>
        </p:blipFill>
        <p:spPr>
          <a:xfrm>
            <a:off x="5593200" y="2484000"/>
            <a:ext cx="3048120" cy="2286000"/>
          </a:xfrm>
          <a:prstGeom prst="rect">
            <a:avLst/>
          </a:prstGeom>
          <a:ln>
            <a:noFill/>
          </a:ln>
        </p:spPr>
      </p:pic>
      <p:pic>
        <p:nvPicPr>
          <p:cNvPr id="701" name="Picture 8"/>
          <p:cNvPicPr/>
          <p:nvPr/>
        </p:nvPicPr>
        <p:blipFill rotWithShape="1">
          <a:blip r:embed="rId5" cstate="print"/>
          <a:srcRect l="4997"/>
          <a:stretch/>
        </p:blipFill>
        <p:spPr>
          <a:xfrm>
            <a:off x="3322320" y="4191120"/>
            <a:ext cx="3474720" cy="237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/>
          <p:cNvSpPr/>
          <p:nvPr/>
        </p:nvSpPr>
        <p:spPr>
          <a:xfrm>
            <a:off x="228600" y="304920"/>
            <a:ext cx="876312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CustomShape 2"/>
          <p:cNvSpPr/>
          <p:nvPr/>
        </p:nvSpPr>
        <p:spPr>
          <a:xfrm>
            <a:off x="457200" y="380880"/>
            <a:ext cx="8534520" cy="192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       Особую категорию пострадавших в результате ДТП составляют дети. Согласно Международной конвенции о правах ребенка (принята ООН 5 декабря 1989г. и ратифицирована Верховным Советом СССР в декабре 1989г.) ребенком считается лицо, не достигшее 18 лет. Однако статистика часто выделяет категорию детей – до 12 лет, и подростков – от 12 до 16 лет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CustomShape 3"/>
          <p:cNvSpPr/>
          <p:nvPr/>
        </p:nvSpPr>
        <p:spPr>
          <a:xfrm>
            <a:off x="457200" y="2743200"/>
            <a:ext cx="4190760" cy="2838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По усредненным данным ежегодно на улицах и дорогах страны гибнет 1500 и получает ранения 24000 несовершеннолетних участников дорожного движения. Около четверти (26,8%) всех пострадавших детей – это подростки от 14 до 16 лет.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5" name="Picture 5"/>
          <p:cNvPicPr/>
          <p:nvPr/>
        </p:nvPicPr>
        <p:blipFill>
          <a:blip r:embed="rId3" cstate="print"/>
          <a:stretch/>
        </p:blipFill>
        <p:spPr>
          <a:xfrm>
            <a:off x="4724460" y="2143080"/>
            <a:ext cx="4038840" cy="403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Рисунок 1" descr="C:\Users\User\Desktop\Родителям о ПДД\6.gif"/>
          <p:cNvPicPr/>
          <p:nvPr/>
        </p:nvPicPr>
        <p:blipFill>
          <a:blip r:embed="rId2" cstate="print"/>
          <a:stretch/>
        </p:blipFill>
        <p:spPr>
          <a:xfrm>
            <a:off x="380880" y="533520"/>
            <a:ext cx="8229600" cy="586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Рисунок 1" descr="C:\Users\User\Desktop\Родителям о ПДД\7.gif"/>
          <p:cNvPicPr/>
          <p:nvPr/>
        </p:nvPicPr>
        <p:blipFill>
          <a:blip r:embed="rId2" cstate="print"/>
          <a:stretch/>
        </p:blipFill>
        <p:spPr>
          <a:xfrm>
            <a:off x="533520" y="533520"/>
            <a:ext cx="8229600" cy="579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CustomShape 1"/>
          <p:cNvSpPr/>
          <p:nvPr/>
        </p:nvSpPr>
        <p:spPr>
          <a:xfrm>
            <a:off x="685800" y="457200"/>
            <a:ext cx="8458200" cy="33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Основной причиной гибели и травм людей на дорогах специалисты признают халатное отношение соблюдению правил дорожного движения: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превышение скорости;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проезд на красный цвет;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вождение автомобиля в нетрезвом состоянии;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</a:rPr>
              <a:t>не пристегнутый 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ремень безопасности;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переход улицы в неположенном месте и на красный свет и т.д.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6" name="Рисунок 2"/>
          <p:cNvPicPr/>
          <p:nvPr/>
        </p:nvPicPr>
        <p:blipFill>
          <a:blip r:embed="rId3" cstate="print"/>
          <a:stretch/>
        </p:blipFill>
        <p:spPr>
          <a:xfrm>
            <a:off x="3520560" y="3976080"/>
            <a:ext cx="5257800" cy="257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ustomShape 1"/>
          <p:cNvSpPr/>
          <p:nvPr/>
        </p:nvSpPr>
        <p:spPr>
          <a:xfrm>
            <a:off x="838080" y="990720"/>
            <a:ext cx="7543800" cy="48034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Основными причинами ДТП по неосторожности детей чаще всего становятся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endParaRPr lang="ru-RU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нарушение правил перехода проезжей части;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неподчинение сигналам светофора;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неожиданный выход из-за транспортного средства, деревьев;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игра на проезжей части;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неумелое управление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</a:rPr>
              <a:t>велосипедом.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306</Words>
  <Application>Microsoft Office PowerPoint</Application>
  <PresentationFormat>Экран (4:3)</PresentationFormat>
  <Paragraphs>47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27</cp:revision>
  <dcterms:modified xsi:type="dcterms:W3CDTF">2020-09-02T15:20:30Z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